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709" r:id="rId1"/>
  </p:sldMasterIdLst>
  <p:notesMasterIdLst>
    <p:notesMasterId r:id="rId11"/>
  </p:notesMasterIdLst>
  <p:sldIdLst>
    <p:sldId id="256" r:id="rId2"/>
    <p:sldId id="262" r:id="rId3"/>
    <p:sldId id="257" r:id="rId4"/>
    <p:sldId id="258" r:id="rId5"/>
    <p:sldId id="259" r:id="rId6"/>
    <p:sldId id="264" r:id="rId7"/>
    <p:sldId id="263" r:id="rId8"/>
    <p:sldId id="260" r:id="rId9"/>
    <p:sldId id="261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880" y="-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63452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343150"/>
            <a:ext cx="6477000" cy="1435608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792474"/>
            <a:ext cx="6477000" cy="880566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25162"/>
            <a:ext cx="1984248" cy="20574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34D8DEE8-7A87-4E01-8ADE-4C49CDD43F74}" type="datetime1">
              <a:rPr lang="en-US" smtClean="0"/>
              <a:pPr/>
              <a:t>10/20/14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4725162"/>
            <a:ext cx="3813048" cy="20574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4725162"/>
            <a:ext cx="685800" cy="20574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563C-D9B3-4432-B336-144C997D6215}" type="datetime1">
              <a:rPr lang="en-US" smtClean="0"/>
              <a:pPr/>
              <a:t>10/20/14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301354"/>
            <a:ext cx="3566160" cy="14401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2903220"/>
            <a:ext cx="3566160" cy="14401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01354"/>
            <a:ext cx="3566160" cy="304204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01354"/>
            <a:ext cx="3566160" cy="14401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563C-D9B3-4432-B336-144C997D6215}" type="datetime1">
              <a:rPr lang="en-US" smtClean="0"/>
              <a:pPr/>
              <a:t>10/20/14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2903220"/>
            <a:ext cx="3566160" cy="14401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301354"/>
            <a:ext cx="3566160" cy="14401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2903220"/>
            <a:ext cx="3566160" cy="14401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10/20/14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10/20/14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67536"/>
            <a:ext cx="3563938" cy="871538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276367"/>
            <a:ext cx="3566160" cy="422062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149523"/>
            <a:ext cx="3563938" cy="162237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143000"/>
            <a:ext cx="3566160" cy="871538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024987"/>
            <a:ext cx="3566160" cy="162237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10/20/14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9" y="379237"/>
            <a:ext cx="3850925" cy="4137206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500671"/>
            <a:ext cx="3468664" cy="38435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2640599"/>
            <a:ext cx="4088024" cy="2269515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8" y="2761935"/>
            <a:ext cx="3704109" cy="2022812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180942"/>
            <a:ext cx="4088024" cy="2269515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30" y="302278"/>
            <a:ext cx="3704109" cy="2022812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143000"/>
            <a:ext cx="3566160" cy="871538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024987"/>
            <a:ext cx="3566160" cy="162237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563C-D9B3-4432-B336-144C997D6215}" type="datetime1">
              <a:rPr lang="en-US" smtClean="0"/>
              <a:pPr/>
              <a:t>10/20/14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21780"/>
            <a:ext cx="7315200" cy="871538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3" y="284325"/>
            <a:ext cx="5031327" cy="258248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696552"/>
            <a:ext cx="7315200" cy="740978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563C-D9B3-4432-B336-144C997D6215}" type="datetime1">
              <a:rPr lang="en-US" smtClean="0"/>
              <a:pPr/>
              <a:t>10/20/14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8" y="423423"/>
            <a:ext cx="4653577" cy="2304288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21780"/>
            <a:ext cx="7315200" cy="871538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87276"/>
            <a:ext cx="3969060" cy="2779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2" y="228749"/>
            <a:ext cx="3598455" cy="2500676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80" y="242356"/>
            <a:ext cx="4792693" cy="2582484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380751"/>
            <a:ext cx="4432860" cy="2304288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694580"/>
            <a:ext cx="7315200" cy="74295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563C-D9B3-4432-B336-144C997D6215}" type="datetime1">
              <a:rPr lang="en-US" smtClean="0"/>
              <a:pPr/>
              <a:t>10/20/14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3" y="338138"/>
            <a:ext cx="846083" cy="401835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38138"/>
            <a:ext cx="5943600" cy="401835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2400300"/>
            <a:ext cx="8021782" cy="165735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2874821"/>
            <a:ext cx="4724400" cy="907473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3792682"/>
            <a:ext cx="4724400" cy="867440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24058"/>
            <a:ext cx="1981200" cy="204788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EC43563C-D9B3-4432-B336-144C997D6215}" type="datetime1">
              <a:rPr lang="en-US" smtClean="0"/>
              <a:pPr/>
              <a:t>10/20/14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4724058"/>
            <a:ext cx="3810000" cy="204788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4734294"/>
            <a:ext cx="685800" cy="198817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5921"/>
            <a:ext cx="7772400" cy="1021556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762"/>
            <a:ext cx="7772400" cy="740664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BBF0-342D-409A-9C0A-B1B451E92883}" type="datetime1">
              <a:rPr lang="en-US" smtClean="0"/>
              <a:pPr/>
              <a:t>10/20/14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4" y="1267385"/>
            <a:ext cx="8431303" cy="165735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47265"/>
            <a:ext cx="5334000" cy="1021556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70464"/>
            <a:ext cx="5334000" cy="737315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563C-D9B3-4432-B336-144C997D6215}" type="datetime1">
              <a:rPr lang="en-US" smtClean="0"/>
              <a:pPr/>
              <a:t>10/20/14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3052353"/>
            <a:ext cx="5538788" cy="871538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3" y="333885"/>
            <a:ext cx="5416247" cy="2722626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8" y="474474"/>
            <a:ext cx="5009597" cy="2441448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3923180"/>
            <a:ext cx="5532958" cy="64882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563C-D9B3-4432-B336-144C997D6215}" type="datetime1">
              <a:rPr lang="en-US" smtClean="0"/>
              <a:pPr/>
              <a:t>10/20/14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01354"/>
            <a:ext cx="3566160" cy="304204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01354"/>
            <a:ext cx="3566160" cy="304204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064525"/>
            <a:ext cx="3200400" cy="438026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1631157"/>
            <a:ext cx="3566160" cy="271224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064525"/>
            <a:ext cx="3200400" cy="438026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1631157"/>
            <a:ext cx="3566160" cy="271224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10/20/14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40" y="1422781"/>
            <a:ext cx="3228975" cy="107156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1" y="1422781"/>
            <a:ext cx="3228975" cy="107156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40" y="1422781"/>
            <a:ext cx="3228975" cy="107156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1" y="1422781"/>
            <a:ext cx="3228975" cy="1071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01354"/>
            <a:ext cx="7315200" cy="14401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563C-D9B3-4432-B336-144C997D6215}" type="datetime1">
              <a:rPr lang="en-US" smtClean="0"/>
              <a:pPr/>
              <a:t>10/20/14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2903220"/>
            <a:ext cx="7315200" cy="14401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theme" Target="../theme/theme1.xml"/><Relationship Id="rId23" Type="http://schemas.openxmlformats.org/officeDocument/2006/relationships/image" Target="../media/image6.png"/><Relationship Id="rId24" Type="http://schemas.openxmlformats.org/officeDocument/2006/relationships/image" Target="../media/image7.png"/><Relationship Id="rId25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1" y="377428"/>
            <a:ext cx="7313613" cy="6512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1301353"/>
            <a:ext cx="7313613" cy="3042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4735846"/>
            <a:ext cx="1295400" cy="1988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EC43563C-D9B3-4432-B336-144C997D6215}" type="datetime1">
              <a:rPr lang="en-US" smtClean="0"/>
              <a:pPr/>
              <a:t>10/20/14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8" y="4729348"/>
            <a:ext cx="3717967" cy="1944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4107073"/>
            <a:ext cx="1483056" cy="638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  <p:sldLayoutId id="2147483730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5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777534" y="1413246"/>
            <a:ext cx="7772400" cy="303175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b="1" dirty="0" smtClean="0"/>
              <a:t>Coral Springs High School</a:t>
            </a:r>
            <a:br>
              <a:rPr lang="en-US" b="1" dirty="0" smtClean="0"/>
            </a:br>
            <a:r>
              <a:rPr lang="en-US" b="1" dirty="0" smtClean="0"/>
              <a:t>AP U.S Government</a:t>
            </a:r>
            <a:br>
              <a:rPr lang="en-US" b="1" dirty="0" smtClean="0"/>
            </a:br>
            <a:r>
              <a:rPr lang="en-US" b="1" i="1" dirty="0" smtClean="0"/>
              <a:t>Democracy in </a:t>
            </a:r>
            <a:r>
              <a:rPr lang="en-US" b="1" i="1" dirty="0" smtClean="0"/>
              <a:t>Action</a:t>
            </a:r>
            <a:br>
              <a:rPr lang="en-US" b="1" i="1" dirty="0" smtClean="0"/>
            </a:br>
            <a:r>
              <a:rPr lang="en-US" b="1" i="1" dirty="0" smtClean="0"/>
              <a:t>October 21, 2014</a:t>
            </a:r>
            <a:endParaRPr lang="en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6992" y="21167"/>
            <a:ext cx="1207008" cy="51435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Proposed Legislation</a:t>
            </a:r>
            <a:endParaRPr lang="en-US" b="1" i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" sz="4600" dirty="0">
                <a:solidFill>
                  <a:prstClr val="black"/>
                </a:solidFill>
                <a:ea typeface="+mj-ea"/>
                <a:cs typeface="+mj-cs"/>
              </a:rPr>
              <a:t>A Bill Lowering the Age Requirement for Vision Reexaminations of Florida Senior Drivers to 65 Years of 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370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b="1" i="1" u="sng" dirty="0"/>
              <a:t>Purpose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Font typeface="Wingdings" charset="2"/>
              <a:buChar char="Ø"/>
            </a:pPr>
            <a:r>
              <a:rPr lang="en-US" sz="4000" dirty="0" smtClean="0"/>
              <a:t>T</a:t>
            </a:r>
            <a:r>
              <a:rPr lang="en" sz="4000" dirty="0" smtClean="0"/>
              <a:t>o </a:t>
            </a:r>
            <a:r>
              <a:rPr lang="en" sz="4000" dirty="0"/>
              <a:t>change the age </a:t>
            </a:r>
            <a:r>
              <a:rPr lang="en" sz="4000" dirty="0" smtClean="0"/>
              <a:t>requirement </a:t>
            </a:r>
            <a:r>
              <a:rPr lang="en" sz="4000" dirty="0"/>
              <a:t>for </a:t>
            </a:r>
            <a:r>
              <a:rPr lang="en-US" sz="4000" dirty="0" smtClean="0"/>
              <a:t>    </a:t>
            </a:r>
            <a:r>
              <a:rPr lang="en" sz="4000" dirty="0" smtClean="0"/>
              <a:t>Florida </a:t>
            </a:r>
            <a:r>
              <a:rPr lang="en" sz="4000" dirty="0"/>
              <a:t>senior drivers from </a:t>
            </a:r>
            <a:r>
              <a:rPr lang="en" sz="4000" dirty="0" smtClean="0"/>
              <a:t>80 </a:t>
            </a:r>
            <a:r>
              <a:rPr lang="en" sz="4000" dirty="0"/>
              <a:t>to 65 years old </a:t>
            </a:r>
            <a:endParaRPr lang="en-US" sz="4000" dirty="0" smtClean="0"/>
          </a:p>
          <a:p>
            <a:pPr>
              <a:spcBef>
                <a:spcPts val="0"/>
              </a:spcBef>
              <a:buFont typeface="Wingdings" charset="2"/>
              <a:buChar char="Ø"/>
            </a:pPr>
            <a:r>
              <a:rPr lang="en-US" sz="4000" dirty="0"/>
              <a:t> </a:t>
            </a:r>
            <a:r>
              <a:rPr lang="en-US" sz="4000" dirty="0" smtClean="0"/>
              <a:t>To </a:t>
            </a:r>
            <a:r>
              <a:rPr lang="en" sz="4000" dirty="0" smtClean="0"/>
              <a:t>reduce </a:t>
            </a:r>
            <a:r>
              <a:rPr lang="en" sz="4000" dirty="0"/>
              <a:t>the number of accidents caused by visually impaired senior drivers.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b="1" i="1" u="sng" dirty="0"/>
              <a:t>Preamble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Font typeface="Wingdings" charset="2"/>
              <a:buChar char="Ø"/>
            </a:pPr>
            <a:endParaRPr lang="en-US" sz="4000" dirty="0" smtClean="0"/>
          </a:p>
          <a:p>
            <a:pPr>
              <a:spcBef>
                <a:spcPts val="0"/>
              </a:spcBef>
              <a:buFont typeface="Wingdings" charset="2"/>
              <a:buChar char="Ø"/>
            </a:pPr>
            <a:r>
              <a:rPr lang="en" sz="4000" dirty="0" smtClean="0"/>
              <a:t>A </a:t>
            </a:r>
            <a:r>
              <a:rPr lang="en" sz="4000" dirty="0"/>
              <a:t>Florida DMV vision test </a:t>
            </a:r>
            <a:r>
              <a:rPr lang="en-US" sz="4000" dirty="0" smtClean="0"/>
              <a:t>shall be</a:t>
            </a:r>
            <a:r>
              <a:rPr lang="en" sz="4000" dirty="0" smtClean="0"/>
              <a:t> </a:t>
            </a:r>
            <a:r>
              <a:rPr lang="en" sz="4000" dirty="0"/>
              <a:t>administered </a:t>
            </a:r>
            <a:r>
              <a:rPr lang="en-US" sz="4000" dirty="0" smtClean="0"/>
              <a:t>to </a:t>
            </a:r>
            <a:r>
              <a:rPr lang="en" sz="4000" dirty="0" smtClean="0"/>
              <a:t>Florida </a:t>
            </a:r>
            <a:r>
              <a:rPr lang="en" sz="4000" dirty="0"/>
              <a:t>senior </a:t>
            </a:r>
            <a:r>
              <a:rPr lang="en" sz="4000" dirty="0" smtClean="0"/>
              <a:t>drivers</a:t>
            </a:r>
            <a:r>
              <a:rPr lang="en-US" sz="4000" dirty="0" smtClean="0"/>
              <a:t> (age 65+)</a:t>
            </a:r>
            <a:r>
              <a:rPr lang="en" sz="4000" dirty="0" smtClean="0"/>
              <a:t> </a:t>
            </a:r>
            <a:r>
              <a:rPr lang="en-US" sz="4000" dirty="0" smtClean="0"/>
              <a:t>upon</a:t>
            </a:r>
            <a:r>
              <a:rPr lang="en" sz="4000" dirty="0" smtClean="0"/>
              <a:t> renew</a:t>
            </a:r>
            <a:r>
              <a:rPr lang="en-US" sz="4000" dirty="0" err="1" smtClean="0"/>
              <a:t>ing</a:t>
            </a:r>
            <a:r>
              <a:rPr lang="en" sz="4000" dirty="0" smtClean="0"/>
              <a:t> </a:t>
            </a:r>
            <a:r>
              <a:rPr lang="en" sz="4000" dirty="0"/>
              <a:t>their </a:t>
            </a:r>
            <a:r>
              <a:rPr lang="en" sz="4000" dirty="0" smtClean="0"/>
              <a:t>license</a:t>
            </a:r>
            <a:r>
              <a:rPr lang="en-US" sz="4000" dirty="0" smtClean="0"/>
              <a:t>s</a:t>
            </a:r>
            <a:r>
              <a:rPr lang="en-US" sz="4000" dirty="0"/>
              <a:t> </a:t>
            </a:r>
            <a:r>
              <a:rPr lang="en-US" sz="4000" dirty="0" smtClean="0"/>
              <a:t>(</a:t>
            </a:r>
            <a:r>
              <a:rPr lang="en" sz="4000" dirty="0" smtClean="0"/>
              <a:t>every </a:t>
            </a:r>
            <a:r>
              <a:rPr lang="en" sz="4000" dirty="0"/>
              <a:t>six </a:t>
            </a:r>
            <a:r>
              <a:rPr lang="en" sz="4000" dirty="0" smtClean="0"/>
              <a:t>years</a:t>
            </a:r>
            <a:r>
              <a:rPr lang="en-US" sz="4000" dirty="0" smtClean="0"/>
              <a:t>).</a:t>
            </a:r>
            <a:endParaRPr lang="en" sz="40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b="1" i="1" u="sng" dirty="0"/>
              <a:t>Evidence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135650" y="922768"/>
            <a:ext cx="8784600" cy="4233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endParaRPr lang="en-US" dirty="0" smtClean="0"/>
          </a:p>
          <a:p>
            <a:pPr marL="609600" lvl="0" indent="-571500" rtl="0">
              <a:spcBef>
                <a:spcPts val="0"/>
              </a:spcBef>
              <a:buClr>
                <a:srgbClr val="000000"/>
              </a:buClr>
              <a:buSzPct val="100000"/>
              <a:buFont typeface="Wingdings" charset="2"/>
              <a:buChar char="Ø"/>
            </a:pPr>
            <a:endParaRPr lang="en-US" sz="4000" dirty="0" smtClean="0"/>
          </a:p>
          <a:p>
            <a:pPr marL="609600" lvl="0" indent="-571500" rtl="0">
              <a:spcBef>
                <a:spcPts val="0"/>
              </a:spcBef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-US" sz="4000" dirty="0" smtClean="0"/>
              <a:t>More </a:t>
            </a:r>
            <a:r>
              <a:rPr lang="en-US" sz="4000" dirty="0" smtClean="0"/>
              <a:t>than 3/4 of drivers 65+ report using more than one medication, but less than 1/3 acknowledge potential impacts to their driving.</a:t>
            </a:r>
            <a:r>
              <a:rPr lang="en" sz="4000" dirty="0" smtClean="0"/>
              <a:t> </a:t>
            </a:r>
            <a:endParaRPr lang="en-US" sz="4000" dirty="0" smtClean="0"/>
          </a:p>
          <a:p>
            <a:pPr marL="38100" lvl="0" indent="0" rtl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endParaRPr lang="en-US" sz="4000" dirty="0"/>
          </a:p>
          <a:p>
            <a:pPr marL="38100" lvl="0" indent="0" rtl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4000" dirty="0" smtClean="0"/>
              <a:t>					         -</a:t>
            </a:r>
            <a:r>
              <a:rPr lang="en-US" i="1" dirty="0" err="1" smtClean="0"/>
              <a:t>Seniordriving.aa.com</a:t>
            </a:r>
            <a:endParaRPr lang="en" i="1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Evidence – cont’d</a:t>
            </a:r>
            <a:endParaRPr lang="en-US" b="1" i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Font typeface="Wingdings" charset="2"/>
              <a:buChar char="Ø"/>
            </a:pPr>
            <a:r>
              <a:rPr lang="en" sz="14400" dirty="0"/>
              <a:t>Vision loss is </a:t>
            </a:r>
            <a:r>
              <a:rPr lang="en" sz="14400" dirty="0" smtClean="0"/>
              <a:t>associated</a:t>
            </a:r>
            <a:r>
              <a:rPr lang="en-US" sz="14400" dirty="0" smtClean="0"/>
              <a:t> with senior </a:t>
            </a:r>
            <a:r>
              <a:rPr lang="en-US" sz="14400" dirty="0" smtClean="0"/>
              <a:t>drivers in cases involving:</a:t>
            </a:r>
            <a:endParaRPr lang="en-US" sz="14400" dirty="0" smtClean="0"/>
          </a:p>
          <a:p>
            <a:pPr lvl="0"/>
            <a:endParaRPr lang="en-US" sz="14400" dirty="0"/>
          </a:p>
          <a:p>
            <a:pPr marL="457200" lvl="1" indent="0">
              <a:buNone/>
            </a:pPr>
            <a:r>
              <a:rPr lang="en-US" sz="14400" dirty="0" smtClean="0"/>
              <a:t>-Diabetes</a:t>
            </a:r>
          </a:p>
          <a:p>
            <a:pPr marL="457200" lvl="1" indent="0">
              <a:buNone/>
            </a:pPr>
            <a:r>
              <a:rPr lang="en-US" sz="14400" dirty="0"/>
              <a:t>-</a:t>
            </a:r>
            <a:r>
              <a:rPr lang="en-US" sz="14400" dirty="0" smtClean="0"/>
              <a:t>Falls</a:t>
            </a:r>
          </a:p>
          <a:p>
            <a:pPr marL="457200" lvl="1" indent="0">
              <a:buNone/>
            </a:pPr>
            <a:r>
              <a:rPr lang="en-US" sz="14400" dirty="0" smtClean="0"/>
              <a:t>-Injuries</a:t>
            </a:r>
          </a:p>
          <a:p>
            <a:pPr marL="457200" lvl="1" indent="0">
              <a:buNone/>
            </a:pPr>
            <a:r>
              <a:rPr lang="en-US" sz="14400" dirty="0" smtClean="0"/>
              <a:t>-Depression</a:t>
            </a:r>
          </a:p>
          <a:p>
            <a:pPr marL="457200" lvl="1" indent="0">
              <a:buNone/>
            </a:pPr>
            <a:r>
              <a:rPr lang="en-US" sz="14400" dirty="0" smtClean="0"/>
              <a:t>-Social Isolation</a:t>
            </a:r>
            <a:r>
              <a:rPr lang="en-US" sz="4800" dirty="0"/>
              <a:t> </a:t>
            </a:r>
            <a:endParaRPr lang="en-US" sz="4800" dirty="0" smtClean="0"/>
          </a:p>
          <a:p>
            <a:pPr marL="457200" lvl="1" indent="0">
              <a:buNone/>
            </a:pPr>
            <a:r>
              <a:rPr lang="en-US" sz="4800" i="1" dirty="0"/>
              <a:t> </a:t>
            </a:r>
            <a:r>
              <a:rPr lang="en-US" sz="4800" i="1" dirty="0" smtClean="0"/>
              <a:t>                                  					</a:t>
            </a:r>
            <a:r>
              <a:rPr lang="en-US" sz="7200" i="1" dirty="0" smtClean="0"/>
              <a:t>CDC Vision Health Initiative</a:t>
            </a:r>
            <a:endParaRPr lang="en" sz="3600" i="1" dirty="0"/>
          </a:p>
        </p:txBody>
      </p:sp>
    </p:spTree>
    <p:extLst>
      <p:ext uri="{BB962C8B-B14F-4D97-AF65-F5344CB8AC3E}">
        <p14:creationId xmlns:p14="http://schemas.microsoft.com/office/powerpoint/2010/main" val="2964090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Evidence </a:t>
            </a:r>
            <a:r>
              <a:rPr lang="en-US" b="1" i="1" u="sng" dirty="0" smtClean="0"/>
              <a:t>– cont’d</a:t>
            </a:r>
            <a:endParaRPr lang="en-US" b="1" i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609600" lvl="0" indent="-571500">
              <a:buClr>
                <a:srgbClr val="000000"/>
              </a:buClr>
              <a:buSzPct val="100000"/>
              <a:buFont typeface="Wingdings" charset="2"/>
              <a:buChar char="Ø"/>
            </a:pPr>
            <a:endParaRPr lang="en-US" sz="4000" dirty="0" smtClean="0"/>
          </a:p>
          <a:p>
            <a:pPr marL="609600" lvl="0" indent="-571500"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4000" dirty="0" smtClean="0"/>
              <a:t>Visual </a:t>
            </a:r>
            <a:r>
              <a:rPr lang="en" sz="4000" dirty="0"/>
              <a:t>acuity has dropped below the standard </a:t>
            </a:r>
            <a:r>
              <a:rPr lang="en" sz="4000" dirty="0" smtClean="0"/>
              <a:t>20/50</a:t>
            </a:r>
            <a:r>
              <a:rPr lang="en-US" sz="4000" dirty="0" smtClean="0"/>
              <a:t>,</a:t>
            </a:r>
            <a:r>
              <a:rPr lang="en" sz="4000" dirty="0" smtClean="0"/>
              <a:t> </a:t>
            </a:r>
            <a:r>
              <a:rPr lang="en" sz="4000" dirty="0"/>
              <a:t>even at </a:t>
            </a:r>
            <a:r>
              <a:rPr lang="en-US" sz="4000" dirty="0" smtClean="0"/>
              <a:t>age </a:t>
            </a:r>
            <a:r>
              <a:rPr lang="en" sz="4000" dirty="0" smtClean="0"/>
              <a:t>40</a:t>
            </a:r>
            <a:endParaRPr lang="en-US" sz="4000" dirty="0" smtClean="0"/>
          </a:p>
          <a:p>
            <a:pPr marL="609600" lvl="0" indent="-571500">
              <a:buClr>
                <a:srgbClr val="000000"/>
              </a:buClr>
              <a:buSzPct val="100000"/>
              <a:buFont typeface="Wingdings" charset="2"/>
              <a:buChar char="Ø"/>
            </a:pPr>
            <a:endParaRPr lang="en-US" sz="4000" dirty="0" smtClean="0"/>
          </a:p>
          <a:p>
            <a:pPr marL="609600" lvl="0" indent="-571500"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-US" sz="4000" dirty="0" smtClean="0"/>
              <a:t>One </a:t>
            </a:r>
            <a:r>
              <a:rPr lang="en-US" sz="4000" dirty="0" smtClean="0"/>
              <a:t>out of </a:t>
            </a:r>
            <a:r>
              <a:rPr lang="en-US" sz="4000" dirty="0" smtClean="0"/>
              <a:t>four</a:t>
            </a:r>
            <a:r>
              <a:rPr lang="en" sz="4000" dirty="0" smtClean="0"/>
              <a:t> </a:t>
            </a:r>
            <a:r>
              <a:rPr lang="en" sz="4000" dirty="0"/>
              <a:t>Florida residents 65 years and older have cataracts </a:t>
            </a:r>
            <a:endParaRPr lang="en-US" sz="4000" dirty="0" smtClean="0"/>
          </a:p>
          <a:p>
            <a:pPr marL="609600" lvl="0" indent="-571500">
              <a:buClr>
                <a:srgbClr val="000000"/>
              </a:buClr>
              <a:buSzPct val="100000"/>
              <a:buFont typeface="Wingdings" charset="2"/>
              <a:buChar char="Ø"/>
            </a:pPr>
            <a:endParaRPr lang="en-US" sz="4000" dirty="0"/>
          </a:p>
          <a:p>
            <a:pPr marL="38100" lvl="0" indent="0" algn="r">
              <a:buClr>
                <a:srgbClr val="000000"/>
              </a:buClr>
              <a:buSzPct val="100000"/>
              <a:buNone/>
            </a:pPr>
            <a:endParaRPr lang="en-US" sz="2000" dirty="0" smtClean="0"/>
          </a:p>
          <a:p>
            <a:pPr marL="38100" lvl="0" indent="0" algn="r">
              <a:buClr>
                <a:srgbClr val="000000"/>
              </a:buClr>
              <a:buSzPct val="100000"/>
              <a:buNone/>
            </a:pPr>
            <a:r>
              <a:rPr lang="en-US" sz="2000" dirty="0" smtClean="0"/>
              <a:t>CDC</a:t>
            </a:r>
            <a:endParaRPr lang="en" sz="2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11127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b="1" i="1" u="sng" dirty="0"/>
              <a:t>Alignment with State Laws 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Font typeface="Wingdings" charset="2"/>
              <a:buChar char="Ø"/>
            </a:pPr>
            <a:r>
              <a:rPr lang="en" sz="3600" dirty="0"/>
              <a:t>This bill is a modification of a Florida State law currently in </a:t>
            </a:r>
            <a:r>
              <a:rPr lang="en" sz="3600" dirty="0" smtClean="0"/>
              <a:t>place</a:t>
            </a:r>
            <a:r>
              <a:rPr lang="en-US" sz="3600" dirty="0" smtClean="0"/>
              <a:t>,</a:t>
            </a:r>
            <a:endParaRPr lang="en-US" sz="3600" dirty="0" smtClean="0"/>
          </a:p>
          <a:p>
            <a:pPr rtl="0">
              <a:spcBef>
                <a:spcPts val="0"/>
              </a:spcBef>
              <a:buNone/>
            </a:pPr>
            <a:r>
              <a:rPr lang="en-US" sz="3600" dirty="0" smtClean="0"/>
              <a:t>    </a:t>
            </a:r>
            <a:r>
              <a:rPr lang="en" sz="3600" dirty="0" smtClean="0"/>
              <a:t> </a:t>
            </a:r>
            <a:r>
              <a:rPr lang="en-US" sz="3600" dirty="0" smtClean="0"/>
              <a:t> </a:t>
            </a:r>
            <a:r>
              <a:rPr lang="en" sz="3600" dirty="0" smtClean="0"/>
              <a:t>“</a:t>
            </a:r>
            <a:r>
              <a:rPr lang="en" sz="3600" dirty="0"/>
              <a:t>Everyone 80 years of age or older as </a:t>
            </a:r>
            <a:r>
              <a:rPr lang="en" sz="3600" dirty="0" smtClean="0"/>
              <a:t>of</a:t>
            </a:r>
            <a:r>
              <a:rPr lang="en-US" sz="3600" dirty="0" smtClean="0"/>
              <a:t>	</a:t>
            </a:r>
            <a:r>
              <a:rPr lang="en" sz="3600" dirty="0" smtClean="0"/>
              <a:t>January </a:t>
            </a:r>
            <a:r>
              <a:rPr lang="en" sz="3600" dirty="0"/>
              <a:t>1, 2004, must have a </a:t>
            </a:r>
            <a:r>
              <a:rPr lang="en" sz="3600" dirty="0" smtClean="0"/>
              <a:t>vision</a:t>
            </a:r>
            <a:r>
              <a:rPr lang="en-US" sz="3600" dirty="0" smtClean="0"/>
              <a:t>	</a:t>
            </a:r>
            <a:r>
              <a:rPr lang="en" sz="3600" dirty="0" smtClean="0"/>
              <a:t> </a:t>
            </a:r>
            <a:r>
              <a:rPr lang="en" sz="3600" dirty="0"/>
              <a:t>test </a:t>
            </a:r>
            <a:r>
              <a:rPr lang="en-US" sz="3600" dirty="0" smtClean="0"/>
              <a:t>    	</a:t>
            </a:r>
            <a:r>
              <a:rPr lang="en" sz="3600" dirty="0" smtClean="0"/>
              <a:t>under </a:t>
            </a:r>
            <a:r>
              <a:rPr lang="en" sz="3600" dirty="0"/>
              <a:t>the new law when </a:t>
            </a:r>
            <a:r>
              <a:rPr lang="en" sz="3600" dirty="0" smtClean="0"/>
              <a:t>the</a:t>
            </a:r>
            <a:r>
              <a:rPr lang="en-US" sz="3600" dirty="0" smtClean="0"/>
              <a:t>		</a:t>
            </a:r>
            <a:r>
              <a:rPr lang="en" sz="3600" dirty="0" smtClean="0"/>
              <a:t> </a:t>
            </a:r>
            <a:r>
              <a:rPr lang="en-US" sz="3600" dirty="0" smtClean="0"/>
              <a:t>	</a:t>
            </a:r>
            <a:r>
              <a:rPr lang="en" sz="3600" dirty="0" smtClean="0"/>
              <a:t>person </a:t>
            </a:r>
            <a:r>
              <a:rPr lang="en" sz="3600" dirty="0"/>
              <a:t>is in the renewal </a:t>
            </a:r>
            <a:r>
              <a:rPr lang="en" sz="3600" dirty="0" smtClean="0"/>
              <a:t>process</a:t>
            </a:r>
            <a:r>
              <a:rPr lang="en-US" sz="3600" dirty="0" smtClean="0"/>
              <a:t>.”</a:t>
            </a:r>
          </a:p>
          <a:p>
            <a:pPr rtl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 rtl="0">
              <a:spcBef>
                <a:spcPts val="0"/>
              </a:spcBef>
              <a:buNone/>
            </a:pPr>
            <a:endParaRPr lang="en-US" dirty="0" smtClean="0"/>
          </a:p>
          <a:p>
            <a:pPr rtl="0">
              <a:spcBef>
                <a:spcPts val="0"/>
              </a:spcBef>
              <a:buNone/>
            </a:pPr>
            <a:endParaRPr lang="en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b="1" i="1" u="sng" dirty="0"/>
              <a:t>Cost Impact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4000" dirty="0" smtClean="0">
              <a:solidFill>
                <a:schemeClr val="dk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" sz="4000" dirty="0" smtClean="0">
                <a:solidFill>
                  <a:schemeClr val="dk1"/>
                </a:solidFill>
              </a:rPr>
              <a:t>The </a:t>
            </a:r>
            <a:r>
              <a:rPr lang="en" sz="4000" dirty="0">
                <a:solidFill>
                  <a:schemeClr val="dk1"/>
                </a:solidFill>
              </a:rPr>
              <a:t>test is currently free of </a:t>
            </a:r>
            <a:r>
              <a:rPr lang="en" sz="4000" dirty="0" smtClean="0">
                <a:solidFill>
                  <a:schemeClr val="dk1"/>
                </a:solidFill>
              </a:rPr>
              <a:t>charge</a:t>
            </a:r>
            <a:r>
              <a:rPr lang="en-US" sz="4000" dirty="0" smtClean="0">
                <a:solidFill>
                  <a:schemeClr val="dk1"/>
                </a:solidFill>
              </a:rPr>
              <a:t> for senior drivers planning to renew their licenses.</a:t>
            </a:r>
            <a:endParaRPr lang="en" sz="4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</a:majorFont>
      <a:minorFont>
        <a:latin typeface="Goudy Old Style"/>
        <a:ea typeface=""/>
        <a:cs typeface=""/>
        <a:font script="Jpan" typeface="ＭＳ 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118</TotalTime>
  <Words>216</Words>
  <Application>Microsoft Macintosh PowerPoint</Application>
  <PresentationFormat>On-screen Show (16:9)</PresentationFormat>
  <Paragraphs>40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Inkwell</vt:lpstr>
      <vt:lpstr>Coral Springs High School AP U.S Government Democracy in Action October 21, 2014</vt:lpstr>
      <vt:lpstr>Proposed Legislation</vt:lpstr>
      <vt:lpstr>Purpose</vt:lpstr>
      <vt:lpstr>Preamble</vt:lpstr>
      <vt:lpstr>Evidence</vt:lpstr>
      <vt:lpstr>Evidence – cont’d</vt:lpstr>
      <vt:lpstr>Evidence – cont’d</vt:lpstr>
      <vt:lpstr>Alignment with State Laws </vt:lpstr>
      <vt:lpstr>Cost Impact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Bill Lowering the Age Requirement for Vision Reexaminations of Florida Senior Drivers to 65 Years of Age</dc:title>
  <cp:lastModifiedBy>Robert Gofus</cp:lastModifiedBy>
  <cp:revision>6</cp:revision>
  <cp:lastPrinted>2014-10-21T00:12:06Z</cp:lastPrinted>
  <dcterms:modified xsi:type="dcterms:W3CDTF">2014-10-21T00:14:57Z</dcterms:modified>
</cp:coreProperties>
</file>